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  <p:sldId id="265" r:id="rId11"/>
    <p:sldId id="279" r:id="rId12"/>
    <p:sldId id="278" r:id="rId13"/>
    <p:sldId id="280" r:id="rId14"/>
    <p:sldId id="282" r:id="rId15"/>
    <p:sldId id="291" r:id="rId16"/>
    <p:sldId id="269" r:id="rId17"/>
    <p:sldId id="283" r:id="rId18"/>
    <p:sldId id="284" r:id="rId19"/>
    <p:sldId id="266" r:id="rId20"/>
    <p:sldId id="289" r:id="rId21"/>
    <p:sldId id="285" r:id="rId22"/>
    <p:sldId id="290" r:id="rId23"/>
    <p:sldId id="292" r:id="rId24"/>
    <p:sldId id="294" r:id="rId2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85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77228C-7574-482B-995D-A7FE4DEBCD09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9F5141-A6F4-4858-952A-002C4D3D11D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1917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1ere intuition: fausse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2033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/>
              <a:t>1ere intuition: réalité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166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Solution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6159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D6615E-EBEC-45AD-A281-BC0F39C19DF2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9164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21/09/2022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g"/><Relationship Id="rId5" Type="http://schemas.openxmlformats.org/officeDocument/2006/relationships/image" Target="../media/image17.png"/><Relationship Id="rId4" Type="http://schemas.openxmlformats.org/officeDocument/2006/relationships/image" Target="../media/image12.png"/><Relationship Id="rId9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e 53">
            <a:extLst>
              <a:ext uri="{FF2B5EF4-FFF2-40B4-BE49-F238E27FC236}">
                <a16:creationId xmlns:a16="http://schemas.microsoft.com/office/drawing/2014/main" id="{71AF2769-D428-50DB-E5FA-7B1E6AABB925}"/>
              </a:ext>
            </a:extLst>
          </p:cNvPr>
          <p:cNvGrpSpPr/>
          <p:nvPr/>
        </p:nvGrpSpPr>
        <p:grpSpPr>
          <a:xfrm>
            <a:off x="5735320" y="1690688"/>
            <a:ext cx="939800" cy="5035231"/>
            <a:chOff x="5735320" y="1690688"/>
            <a:chExt cx="939800" cy="5313362"/>
          </a:xfrm>
        </p:grpSpPr>
        <p:cxnSp>
          <p:nvCxnSpPr>
            <p:cNvPr id="3" name="Connecteur droit 2">
              <a:extLst>
                <a:ext uri="{FF2B5EF4-FFF2-40B4-BE49-F238E27FC236}">
                  <a16:creationId xmlns:a16="http://schemas.microsoft.com/office/drawing/2014/main" id="{0BE41673-5534-28E0-498F-CA16881D755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41707" y="1690688"/>
              <a:ext cx="633413" cy="2525712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93D2B113-C75E-9755-47B2-CE0A2FCEFC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41707" y="4048760"/>
              <a:ext cx="364173" cy="17272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11">
              <a:extLst>
                <a:ext uri="{FF2B5EF4-FFF2-40B4-BE49-F238E27FC236}">
                  <a16:creationId xmlns:a16="http://schemas.microsoft.com/office/drawing/2014/main" id="{B8584A0E-172E-8E6F-07AD-8B5CDD247F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35320" y="4048760"/>
              <a:ext cx="670560" cy="2955290"/>
            </a:xfrm>
            <a:prstGeom prst="line">
              <a:avLst/>
            </a:prstGeom>
            <a:ln w="57150" cap="rnd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Envoyer un message sans connexion sécurisée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83A5AA5C-50F0-6D20-3CEB-99CD46D92DEC}"/>
              </a:ext>
            </a:extLst>
          </p:cNvPr>
          <p:cNvCxnSpPr>
            <a:cxnSpLocks/>
          </p:cNvCxnSpPr>
          <p:nvPr/>
        </p:nvCxnSpPr>
        <p:spPr>
          <a:xfrm>
            <a:off x="4145280" y="4120547"/>
            <a:ext cx="4389120" cy="0"/>
          </a:xfrm>
          <a:prstGeom prst="straightConnector1">
            <a:avLst/>
          </a:prstGeom>
          <a:ln w="254000" cap="rnd">
            <a:solidFill>
              <a:srgbClr val="C0000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Espace réservé du contenu 8">
            <a:extLst>
              <a:ext uri="{FF2B5EF4-FFF2-40B4-BE49-F238E27FC236}">
                <a16:creationId xmlns:a16="http://schemas.microsoft.com/office/drawing/2014/main" id="{946962AB-F0FC-353D-FFB2-3A941FD6F2A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69119066-6210-2275-D370-D44BBA49EA2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2866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p"/>
      <p:bldP spid="84" grpId="0" animBg="1"/>
      <p:bldP spid="8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881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8">
            <a:extLst>
              <a:ext uri="{FF2B5EF4-FFF2-40B4-BE49-F238E27FC236}">
                <a16:creationId xmlns:a16="http://schemas.microsoft.com/office/drawing/2014/main" id="{90539314-D3D0-093F-B1A5-942BE245E7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Intuition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8D6B4B89-EA0D-616A-FD56-A80BFA4CD1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4AB7C235-BE58-95F5-B249-D40BDAED7A26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9" name="Espace réservé du contenu 19">
            <a:extLst>
              <a:ext uri="{FF2B5EF4-FFF2-40B4-BE49-F238E27FC236}">
                <a16:creationId xmlns:a16="http://schemas.microsoft.com/office/drawing/2014/main" id="{7BCC834F-018B-2BD9-3FAA-5D65FD0C4B5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367968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42018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8">
            <a:extLst>
              <a:ext uri="{FF2B5EF4-FFF2-40B4-BE49-F238E27FC236}">
                <a16:creationId xmlns:a16="http://schemas.microsoft.com/office/drawing/2014/main" id="{01C3C5A5-4D94-1234-B617-50BB3DC884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Réalité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DEFAB7-5B36-BD4D-3EA6-F92FF2134A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9059" y="3959137"/>
            <a:ext cx="296546" cy="29654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4A839BFF-6512-9CC1-7DD0-2F856EC85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64" y="3959137"/>
            <a:ext cx="296546" cy="296546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6FFBE806-F79D-D0B1-3EA4-1B5938CD00AA}"/>
              </a:ext>
            </a:extLst>
          </p:cNvPr>
          <p:cNvSpPr txBox="1"/>
          <p:nvPr/>
        </p:nvSpPr>
        <p:spPr>
          <a:xfrm>
            <a:off x="6558902" y="1976464"/>
            <a:ext cx="6463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4800" b="1" dirty="0">
                <a:solidFill>
                  <a:srgbClr val="C00000"/>
                </a:solidFill>
              </a:rPr>
              <a:t>✓</a:t>
            </a:r>
          </a:p>
        </p:txBody>
      </p:sp>
      <p:pic>
        <p:nvPicPr>
          <p:cNvPr id="12" name="Espace réservé du contenu 19">
            <a:extLst>
              <a:ext uri="{FF2B5EF4-FFF2-40B4-BE49-F238E27FC236}">
                <a16:creationId xmlns:a16="http://schemas.microsoft.com/office/drawing/2014/main" id="{651E3932-ED4D-C97B-D964-11EFAC2D511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7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</p:spTree>
    <p:extLst>
      <p:ext uri="{BB962C8B-B14F-4D97-AF65-F5344CB8AC3E}">
        <p14:creationId xmlns:p14="http://schemas.microsoft.com/office/powerpoint/2010/main" val="267216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2.59259E-6 L 0.2276 -2.59259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41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46 L 0.01719 -0.05856 C 0.02084 -0.07106 0.02266 -0.08773 0.02031 -0.1037 C 0.01784 -0.12199 0.01224 -0.13449 0.00521 -0.14213 L -0.02552 -0.18078 " pathEditMode="relative" rAng="15360000" ptsTypes="AAAAA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" y="-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76 -2.59259E-6 L 0.42161 -2.59259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Espace réservé du contenu 19">
            <a:extLst>
              <a:ext uri="{FF2B5EF4-FFF2-40B4-BE49-F238E27FC236}">
                <a16:creationId xmlns:a16="http://schemas.microsoft.com/office/drawing/2014/main" id="{F1B36C42-FAA6-C474-A97C-6F97F35A1D4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12" name="Espace réservé du contenu 8">
            <a:extLst>
              <a:ext uri="{FF2B5EF4-FFF2-40B4-BE49-F238E27FC236}">
                <a16:creationId xmlns:a16="http://schemas.microsoft.com/office/drawing/2014/main" id="{EEC1B969-E8DD-9F21-614F-FFB8078BFF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7416703-B7B3-BED8-1216-3ED10ADAD8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0678" y="3883571"/>
            <a:ext cx="476006" cy="399381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1987932"/>
            <a:ext cx="1514705" cy="1514705"/>
          </a:xfrm>
          <a:prstGeom prst="rect">
            <a:avLst/>
          </a:prstGeom>
        </p:spPr>
      </p:pic>
      <p:grpSp>
        <p:nvGrpSpPr>
          <p:cNvPr id="68" name="Groupe 67">
            <a:extLst>
              <a:ext uri="{FF2B5EF4-FFF2-40B4-BE49-F238E27FC236}">
                <a16:creationId xmlns:a16="http://schemas.microsoft.com/office/drawing/2014/main" id="{707AFBDD-70E6-65AF-9C25-06062CBC190E}"/>
              </a:ext>
            </a:extLst>
          </p:cNvPr>
          <p:cNvGrpSpPr/>
          <p:nvPr/>
        </p:nvGrpSpPr>
        <p:grpSpPr>
          <a:xfrm>
            <a:off x="3616960" y="3366399"/>
            <a:ext cx="5146197" cy="383405"/>
            <a:chOff x="3937225" y="3333509"/>
            <a:chExt cx="4294209" cy="688694"/>
          </a:xfrm>
        </p:grpSpPr>
        <p:sp>
          <p:nvSpPr>
            <p:cNvPr id="63" name="Forme libre : forme 62">
              <a:extLst>
                <a:ext uri="{FF2B5EF4-FFF2-40B4-BE49-F238E27FC236}">
                  <a16:creationId xmlns:a16="http://schemas.microsoft.com/office/drawing/2014/main" id="{546D2059-31A2-5426-4930-482037686840}"/>
                </a:ext>
              </a:extLst>
            </p:cNvPr>
            <p:cNvSpPr/>
            <p:nvPr/>
          </p:nvSpPr>
          <p:spPr>
            <a:xfrm>
              <a:off x="3937225" y="3333509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sp>
          <p:nvSpPr>
            <p:cNvPr id="65" name="Forme libre : forme 64">
              <a:extLst>
                <a:ext uri="{FF2B5EF4-FFF2-40B4-BE49-F238E27FC236}">
                  <a16:creationId xmlns:a16="http://schemas.microsoft.com/office/drawing/2014/main" id="{6DEF1FF2-B76D-BA2D-C755-402E649E79FC}"/>
                </a:ext>
              </a:extLst>
            </p:cNvPr>
            <p:cNvSpPr/>
            <p:nvPr/>
          </p:nvSpPr>
          <p:spPr>
            <a:xfrm flipH="1">
              <a:off x="6084329" y="3333509"/>
              <a:ext cx="2147105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</p:grp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87D86E58-9D2A-3831-9DC6-943583735504}"/>
              </a:ext>
            </a:extLst>
          </p:cNvPr>
          <p:cNvGrpSpPr/>
          <p:nvPr/>
        </p:nvGrpSpPr>
        <p:grpSpPr>
          <a:xfrm>
            <a:off x="3616961" y="4471596"/>
            <a:ext cx="5146196" cy="383406"/>
            <a:chOff x="3937225" y="4636194"/>
            <a:chExt cx="4294208" cy="688695"/>
          </a:xfrm>
        </p:grpSpPr>
        <p:sp>
          <p:nvSpPr>
            <p:cNvPr id="64" name="Forme libre : forme 63">
              <a:extLst>
                <a:ext uri="{FF2B5EF4-FFF2-40B4-BE49-F238E27FC236}">
                  <a16:creationId xmlns:a16="http://schemas.microsoft.com/office/drawing/2014/main" id="{5F86EDAD-9440-14E0-85FB-438F2FEDAF6A}"/>
                </a:ext>
              </a:extLst>
            </p:cNvPr>
            <p:cNvSpPr/>
            <p:nvPr/>
          </p:nvSpPr>
          <p:spPr>
            <a:xfrm rot="10800000">
              <a:off x="6084329" y="4636194"/>
              <a:ext cx="2147104" cy="688694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 dirty="0">
                <a:solidFill>
                  <a:srgbClr val="FF0000"/>
                </a:solidFill>
              </a:endParaRPr>
            </a:p>
          </p:txBody>
        </p:sp>
        <p:sp>
          <p:nvSpPr>
            <p:cNvPr id="66" name="Forme libre : forme 65">
              <a:extLst>
                <a:ext uri="{FF2B5EF4-FFF2-40B4-BE49-F238E27FC236}">
                  <a16:creationId xmlns:a16="http://schemas.microsoft.com/office/drawing/2014/main" id="{FB6B0C62-307B-1C28-CE88-AA84BB596000}"/>
                </a:ext>
              </a:extLst>
            </p:cNvPr>
            <p:cNvSpPr/>
            <p:nvPr/>
          </p:nvSpPr>
          <p:spPr>
            <a:xfrm flipV="1">
              <a:off x="3937225" y="4636194"/>
              <a:ext cx="2147104" cy="688695"/>
            </a:xfrm>
            <a:custGeom>
              <a:avLst/>
              <a:gdLst>
                <a:gd name="connsiteX0" fmla="*/ 0 w 2147104"/>
                <a:gd name="connsiteY0" fmla="*/ 0 h 688694"/>
                <a:gd name="connsiteX1" fmla="*/ 486137 w 2147104"/>
                <a:gd name="connsiteY1" fmla="*/ 549797 h 688694"/>
                <a:gd name="connsiteX2" fmla="*/ 2147104 w 2147104"/>
                <a:gd name="connsiteY2" fmla="*/ 688694 h 688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7104" h="688694">
                  <a:moveTo>
                    <a:pt x="0" y="0"/>
                  </a:moveTo>
                  <a:cubicBezTo>
                    <a:pt x="64143" y="217507"/>
                    <a:pt x="128286" y="435015"/>
                    <a:pt x="486137" y="549797"/>
                  </a:cubicBezTo>
                  <a:cubicBezTo>
                    <a:pt x="843988" y="664579"/>
                    <a:pt x="1495546" y="676636"/>
                    <a:pt x="2147104" y="688694"/>
                  </a:cubicBezTo>
                </a:path>
              </a:pathLst>
            </a:custGeom>
            <a:ln w="571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 b="1">
                <a:solidFill>
                  <a:srgbClr val="FF0000"/>
                </a:solidFill>
              </a:endParaRPr>
            </a:p>
          </p:txBody>
        </p: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657974" y="2887001"/>
            <a:ext cx="513153" cy="924944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75168"/>
              <a:gd name="connsiteY0" fmla="*/ 0 h 1154815"/>
              <a:gd name="connsiteX1" fmla="*/ 370576 w 375168"/>
              <a:gd name="connsiteY1" fmla="*/ 381387 h 1154815"/>
              <a:gd name="connsiteX2" fmla="*/ 144833 w 375168"/>
              <a:gd name="connsiteY2" fmla="*/ 1154815 h 1154815"/>
              <a:gd name="connsiteX0" fmla="*/ 0 w 305211"/>
              <a:gd name="connsiteY0" fmla="*/ 0 h 1154815"/>
              <a:gd name="connsiteX1" fmla="*/ 297035 w 305211"/>
              <a:gd name="connsiteY1" fmla="*/ 408444 h 1154815"/>
              <a:gd name="connsiteX2" fmla="*/ 144833 w 305211"/>
              <a:gd name="connsiteY2" fmla="*/ 1154815 h 1154815"/>
              <a:gd name="connsiteX0" fmla="*/ 0 w 331251"/>
              <a:gd name="connsiteY0" fmla="*/ 0 h 791043"/>
              <a:gd name="connsiteX1" fmla="*/ 297035 w 331251"/>
              <a:gd name="connsiteY1" fmla="*/ 408444 h 791043"/>
              <a:gd name="connsiteX2" fmla="*/ 249015 w 331251"/>
              <a:gd name="connsiteY2" fmla="*/ 791043 h 791043"/>
              <a:gd name="connsiteX0" fmla="*/ 0 w 307249"/>
              <a:gd name="connsiteY0" fmla="*/ 0 h 791043"/>
              <a:gd name="connsiteX1" fmla="*/ 297035 w 307249"/>
              <a:gd name="connsiteY1" fmla="*/ 408444 h 791043"/>
              <a:gd name="connsiteX2" fmla="*/ 249015 w 307249"/>
              <a:gd name="connsiteY2" fmla="*/ 791043 h 791043"/>
              <a:gd name="connsiteX0" fmla="*/ 0 w 308490"/>
              <a:gd name="connsiteY0" fmla="*/ 0 h 791043"/>
              <a:gd name="connsiteX1" fmla="*/ 297035 w 308490"/>
              <a:gd name="connsiteY1" fmla="*/ 408444 h 791043"/>
              <a:gd name="connsiteX2" fmla="*/ 249015 w 308490"/>
              <a:gd name="connsiteY2" fmla="*/ 791043 h 791043"/>
              <a:gd name="connsiteX0" fmla="*/ 0 w 300906"/>
              <a:gd name="connsiteY0" fmla="*/ 0 h 791043"/>
              <a:gd name="connsiteX1" fmla="*/ 297035 w 300906"/>
              <a:gd name="connsiteY1" fmla="*/ 408444 h 791043"/>
              <a:gd name="connsiteX2" fmla="*/ 249015 w 300906"/>
              <a:gd name="connsiteY2" fmla="*/ 791043 h 791043"/>
              <a:gd name="connsiteX0" fmla="*/ 0 w 299937"/>
              <a:gd name="connsiteY0" fmla="*/ 0 h 811712"/>
              <a:gd name="connsiteX1" fmla="*/ 297035 w 299937"/>
              <a:gd name="connsiteY1" fmla="*/ 408444 h 811712"/>
              <a:gd name="connsiteX2" fmla="*/ 237524 w 299937"/>
              <a:gd name="connsiteY2" fmla="*/ 811712 h 811712"/>
              <a:gd name="connsiteX0" fmla="*/ 0 w 299573"/>
              <a:gd name="connsiteY0" fmla="*/ 0 h 811712"/>
              <a:gd name="connsiteX1" fmla="*/ 297035 w 299573"/>
              <a:gd name="connsiteY1" fmla="*/ 408444 h 811712"/>
              <a:gd name="connsiteX2" fmla="*/ 237524 w 299573"/>
              <a:gd name="connsiteY2" fmla="*/ 811712 h 811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573" h="811712">
                <a:moveTo>
                  <a:pt x="0" y="0"/>
                </a:moveTo>
                <a:cubicBezTo>
                  <a:pt x="187864" y="149792"/>
                  <a:pt x="262110" y="226834"/>
                  <a:pt x="297035" y="408444"/>
                </a:cubicBezTo>
                <a:cubicBezTo>
                  <a:pt x="309765" y="619880"/>
                  <a:pt x="272231" y="671001"/>
                  <a:pt x="237524" y="811712"/>
                </a:cubicBezTo>
              </a:path>
            </a:pathLst>
          </a:custGeom>
          <a:noFill/>
          <a:ln w="254000" cmpd="sng">
            <a:solidFill>
              <a:schemeClr val="bg1"/>
            </a:solidFill>
          </a:ln>
          <a:effectLst>
            <a:glow rad="889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883160" y="3854449"/>
            <a:ext cx="533023" cy="12374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143 w 11143"/>
              <a:gd name="connsiteY0" fmla="*/ 10903 h 10903"/>
              <a:gd name="connsiteX1" fmla="*/ 0 w 11143"/>
              <a:gd name="connsiteY1" fmla="*/ 0 h 10903"/>
              <a:gd name="connsiteX0" fmla="*/ 11189 w 11189"/>
              <a:gd name="connsiteY0" fmla="*/ 10209 h 10209"/>
              <a:gd name="connsiteX1" fmla="*/ 0 w 11189"/>
              <a:gd name="connsiteY1" fmla="*/ 0 h 10209"/>
              <a:gd name="connsiteX0" fmla="*/ 11646 w 11646"/>
              <a:gd name="connsiteY0" fmla="*/ 2110 h 2110"/>
              <a:gd name="connsiteX1" fmla="*/ 0 w 11646"/>
              <a:gd name="connsiteY1" fmla="*/ 790 h 2110"/>
              <a:gd name="connsiteX0" fmla="*/ 10000 w 10000"/>
              <a:gd name="connsiteY0" fmla="*/ 12044 h 12044"/>
              <a:gd name="connsiteX1" fmla="*/ 0 w 10000"/>
              <a:gd name="connsiteY1" fmla="*/ 5788 h 12044"/>
              <a:gd name="connsiteX0" fmla="*/ 10000 w 10000"/>
              <a:gd name="connsiteY0" fmla="*/ 13019 h 13019"/>
              <a:gd name="connsiteX1" fmla="*/ 0 w 10000"/>
              <a:gd name="connsiteY1" fmla="*/ 6763 h 13019"/>
              <a:gd name="connsiteX0" fmla="*/ 10000 w 10000"/>
              <a:gd name="connsiteY0" fmla="*/ 14501 h 14501"/>
              <a:gd name="connsiteX1" fmla="*/ 0 w 10000"/>
              <a:gd name="connsiteY1" fmla="*/ 8245 h 14501"/>
              <a:gd name="connsiteX0" fmla="*/ 10000 w 10000"/>
              <a:gd name="connsiteY0" fmla="*/ 14208 h 14208"/>
              <a:gd name="connsiteX1" fmla="*/ 0 w 10000"/>
              <a:gd name="connsiteY1" fmla="*/ 7952 h 14208"/>
              <a:gd name="connsiteX0" fmla="*/ 10000 w 10000"/>
              <a:gd name="connsiteY0" fmla="*/ 9418 h 9418"/>
              <a:gd name="connsiteX1" fmla="*/ 0 w 10000"/>
              <a:gd name="connsiteY1" fmla="*/ 3162 h 9418"/>
              <a:gd name="connsiteX0" fmla="*/ 10255 w 10255"/>
              <a:gd name="connsiteY0" fmla="*/ 6552 h 10742"/>
              <a:gd name="connsiteX1" fmla="*/ 0 w 10255"/>
              <a:gd name="connsiteY1" fmla="*/ 10742 h 10742"/>
              <a:gd name="connsiteX0" fmla="*/ 10255 w 10255"/>
              <a:gd name="connsiteY0" fmla="*/ 0 h 4190"/>
              <a:gd name="connsiteX1" fmla="*/ 0 w 10255"/>
              <a:gd name="connsiteY1" fmla="*/ 4190 h 419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287 w 10287"/>
              <a:gd name="connsiteY0" fmla="*/ 0 h 17506"/>
              <a:gd name="connsiteX1" fmla="*/ 0 w 10287"/>
              <a:gd name="connsiteY1" fmla="*/ 17506 h 17506"/>
              <a:gd name="connsiteX0" fmla="*/ 10153 w 10153"/>
              <a:gd name="connsiteY0" fmla="*/ 9502 h 14477"/>
              <a:gd name="connsiteX1" fmla="*/ 0 w 10153"/>
              <a:gd name="connsiteY1" fmla="*/ 318 h 14477"/>
              <a:gd name="connsiteX0" fmla="*/ 10153 w 10153"/>
              <a:gd name="connsiteY0" fmla="*/ 17775 h 21886"/>
              <a:gd name="connsiteX1" fmla="*/ 0 w 10153"/>
              <a:gd name="connsiteY1" fmla="*/ 251 h 21886"/>
              <a:gd name="connsiteX0" fmla="*/ 10230 w 10230"/>
              <a:gd name="connsiteY0" fmla="*/ 31057 h 34275"/>
              <a:gd name="connsiteX1" fmla="*/ 0 w 10230"/>
              <a:gd name="connsiteY1" fmla="*/ 188 h 34275"/>
              <a:gd name="connsiteX0" fmla="*/ 10230 w 10230"/>
              <a:gd name="connsiteY0" fmla="*/ 31159 h 31159"/>
              <a:gd name="connsiteX1" fmla="*/ 0 w 10230"/>
              <a:gd name="connsiteY1" fmla="*/ 290 h 31159"/>
              <a:gd name="connsiteX0" fmla="*/ 10211 w 10211"/>
              <a:gd name="connsiteY0" fmla="*/ 24557 h 24557"/>
              <a:gd name="connsiteX1" fmla="*/ 0 w 10211"/>
              <a:gd name="connsiteY1" fmla="*/ 361 h 24557"/>
              <a:gd name="connsiteX0" fmla="*/ 10211 w 10211"/>
              <a:gd name="connsiteY0" fmla="*/ 24469 h 25235"/>
              <a:gd name="connsiteX1" fmla="*/ 0 w 10211"/>
              <a:gd name="connsiteY1" fmla="*/ 273 h 25235"/>
              <a:gd name="connsiteX0" fmla="*/ 10460 w 10460"/>
              <a:gd name="connsiteY0" fmla="*/ 0 h 2423"/>
              <a:gd name="connsiteX1" fmla="*/ 0 w 10460"/>
              <a:gd name="connsiteY1" fmla="*/ 1660 h 2423"/>
              <a:gd name="connsiteX0" fmla="*/ 10384 w 10384"/>
              <a:gd name="connsiteY0" fmla="*/ 0 h 75699"/>
              <a:gd name="connsiteX1" fmla="*/ 0 w 10384"/>
              <a:gd name="connsiteY1" fmla="*/ 75699 h 75699"/>
              <a:gd name="connsiteX0" fmla="*/ 10384 w 10384"/>
              <a:gd name="connsiteY0" fmla="*/ 0 h 30950"/>
              <a:gd name="connsiteX1" fmla="*/ 0 w 10384"/>
              <a:gd name="connsiteY1" fmla="*/ 30950 h 30950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  <a:gd name="connsiteX0" fmla="*/ 10238 w 10238"/>
              <a:gd name="connsiteY0" fmla="*/ 0 h 44719"/>
              <a:gd name="connsiteX1" fmla="*/ 0 w 10238"/>
              <a:gd name="connsiteY1" fmla="*/ 44719 h 44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238" h="44719">
                <a:moveTo>
                  <a:pt x="10238" y="0"/>
                </a:moveTo>
                <a:cubicBezTo>
                  <a:pt x="6423" y="5099"/>
                  <a:pt x="3715" y="26277"/>
                  <a:pt x="0" y="44719"/>
                </a:cubicBezTo>
              </a:path>
            </a:pathLst>
          </a:custGeom>
          <a:noFill/>
          <a:ln w="1905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Forme libre : forme 4">
            <a:extLst>
              <a:ext uri="{FF2B5EF4-FFF2-40B4-BE49-F238E27FC236}">
                <a16:creationId xmlns:a16="http://schemas.microsoft.com/office/drawing/2014/main" id="{84BA9A5A-1999-2344-9C2D-1876EE718C32}"/>
              </a:ext>
            </a:extLst>
          </p:cNvPr>
          <p:cNvSpPr/>
          <p:nvPr/>
        </p:nvSpPr>
        <p:spPr>
          <a:xfrm>
            <a:off x="6558902" y="2621523"/>
            <a:ext cx="127809" cy="466532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  <a:gd name="connsiteX0" fmla="*/ 13540 w 13540"/>
              <a:gd name="connsiteY0" fmla="*/ 116177 h 128463"/>
              <a:gd name="connsiteX1" fmla="*/ 0 w 13540"/>
              <a:gd name="connsiteY1" fmla="*/ 127749 h 128463"/>
              <a:gd name="connsiteX0" fmla="*/ 13540 w 13540"/>
              <a:gd name="connsiteY0" fmla="*/ 7621 h 22566"/>
              <a:gd name="connsiteX1" fmla="*/ 0 w 13540"/>
              <a:gd name="connsiteY1" fmla="*/ 19193 h 22566"/>
              <a:gd name="connsiteX0" fmla="*/ 4493 w 4493"/>
              <a:gd name="connsiteY0" fmla="*/ 54001 h 54001"/>
              <a:gd name="connsiteX1" fmla="*/ 0 w 4493"/>
              <a:gd name="connsiteY1" fmla="*/ 0 h 54001"/>
              <a:gd name="connsiteX0" fmla="*/ 11211 w 11211"/>
              <a:gd name="connsiteY0" fmla="*/ 8929 h 8929"/>
              <a:gd name="connsiteX1" fmla="*/ 0 w 11211"/>
              <a:gd name="connsiteY1" fmla="*/ 0 h 8929"/>
              <a:gd name="connsiteX0" fmla="*/ 11415 w 11415"/>
              <a:gd name="connsiteY0" fmla="*/ 1285 h 7676"/>
              <a:gd name="connsiteX1" fmla="*/ 0 w 11415"/>
              <a:gd name="connsiteY1" fmla="*/ 7118 h 7676"/>
              <a:gd name="connsiteX0" fmla="*/ 10000 w 10000"/>
              <a:gd name="connsiteY0" fmla="*/ 0 h 10134"/>
              <a:gd name="connsiteX1" fmla="*/ 0 w 10000"/>
              <a:gd name="connsiteY1" fmla="*/ 7599 h 10134"/>
              <a:gd name="connsiteX0" fmla="*/ 5884 w 5884"/>
              <a:gd name="connsiteY0" fmla="*/ 0 h 22740"/>
              <a:gd name="connsiteX1" fmla="*/ 0 w 5884"/>
              <a:gd name="connsiteY1" fmla="*/ 21893 h 22740"/>
              <a:gd name="connsiteX0" fmla="*/ 10000 w 10000"/>
              <a:gd name="connsiteY0" fmla="*/ 0 h 9628"/>
              <a:gd name="connsiteX1" fmla="*/ 0 w 10000"/>
              <a:gd name="connsiteY1" fmla="*/ 9628 h 9628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379 w 10379"/>
              <a:gd name="connsiteY0" fmla="*/ 0 h 10620"/>
              <a:gd name="connsiteX1" fmla="*/ 0 w 10379"/>
              <a:gd name="connsiteY1" fmla="*/ 10620 h 10620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0885 w 10885"/>
              <a:gd name="connsiteY0" fmla="*/ 0 h 11199"/>
              <a:gd name="connsiteX1" fmla="*/ 0 w 10885"/>
              <a:gd name="connsiteY1" fmla="*/ 11199 h 11199"/>
              <a:gd name="connsiteX0" fmla="*/ 11391 w 11391"/>
              <a:gd name="connsiteY0" fmla="*/ 0 h 11736"/>
              <a:gd name="connsiteX1" fmla="*/ 0 w 11391"/>
              <a:gd name="connsiteY1" fmla="*/ 11736 h 11736"/>
              <a:gd name="connsiteX0" fmla="*/ 11110 w 11110"/>
              <a:gd name="connsiteY0" fmla="*/ 0 h 12783"/>
              <a:gd name="connsiteX1" fmla="*/ 0 w 11110"/>
              <a:gd name="connsiteY1" fmla="*/ 12783 h 12783"/>
              <a:gd name="connsiteX0" fmla="*/ 7523 w 7523"/>
              <a:gd name="connsiteY0" fmla="*/ 0 h 24190"/>
              <a:gd name="connsiteX1" fmla="*/ 0 w 7523"/>
              <a:gd name="connsiteY1" fmla="*/ 24190 h 24190"/>
              <a:gd name="connsiteX0" fmla="*/ 11930 w 11930"/>
              <a:gd name="connsiteY0" fmla="*/ 0 h 5554"/>
              <a:gd name="connsiteX1" fmla="*/ 0 w 11930"/>
              <a:gd name="connsiteY1" fmla="*/ 5554 h 5554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7431 w 7431"/>
              <a:gd name="connsiteY0" fmla="*/ 0 h 12547"/>
              <a:gd name="connsiteX1" fmla="*/ 0 w 7431"/>
              <a:gd name="connsiteY1" fmla="*/ 12547 h 12547"/>
              <a:gd name="connsiteX0" fmla="*/ 10000 w 10000"/>
              <a:gd name="connsiteY0" fmla="*/ 0 h 10000"/>
              <a:gd name="connsiteX1" fmla="*/ 0 w 10000"/>
              <a:gd name="connsiteY1" fmla="*/ 10000 h 10000"/>
              <a:gd name="connsiteX0" fmla="*/ 6927 w 6927"/>
              <a:gd name="connsiteY0" fmla="*/ 0 h 10725"/>
              <a:gd name="connsiteX1" fmla="*/ 0 w 6927"/>
              <a:gd name="connsiteY1" fmla="*/ 10725 h 10725"/>
              <a:gd name="connsiteX0" fmla="*/ 12403 w 12403"/>
              <a:gd name="connsiteY0" fmla="*/ 0 h 11037"/>
              <a:gd name="connsiteX1" fmla="*/ 0 w 12403"/>
              <a:gd name="connsiteY1" fmla="*/ 11037 h 1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403" h="11037">
                <a:moveTo>
                  <a:pt x="12403" y="0"/>
                </a:moveTo>
                <a:cubicBezTo>
                  <a:pt x="11724" y="3978"/>
                  <a:pt x="2225" y="8391"/>
                  <a:pt x="0" y="11037"/>
                </a:cubicBezTo>
              </a:path>
            </a:pathLst>
          </a:custGeom>
          <a:noFill/>
          <a:ln w="12700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5607E4D9-A741-4529-A02E-C753083F40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0678" y="3883542"/>
            <a:ext cx="476006" cy="39938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FFEB7B7D-1463-9B26-6C06-96D51CADD2D3}"/>
              </a:ext>
            </a:extLst>
          </p:cNvPr>
          <p:cNvSpPr txBox="1"/>
          <p:nvPr/>
        </p:nvSpPr>
        <p:spPr>
          <a:xfrm>
            <a:off x="6558902" y="2036007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rgbClr val="C00000"/>
                </a:solidFill>
              </a:rPr>
              <a:t>?</a:t>
            </a:r>
            <a:endParaRPr lang="fr-FR" sz="2800" b="1" dirty="0">
              <a:solidFill>
                <a:srgbClr val="C00000"/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06CFD8C-F8DF-E16E-E366-AA32A5EA7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88794" y="3934959"/>
            <a:ext cx="296546" cy="29654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4A3F6892-A7FE-D3C3-9F2D-C16D5E3773D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79167" y="3854449"/>
            <a:ext cx="288532" cy="447416"/>
          </a:xfrm>
          <a:prstGeom prst="rect">
            <a:avLst/>
          </a:prstGeom>
        </p:spPr>
      </p:pic>
      <p:sp>
        <p:nvSpPr>
          <p:cNvPr id="22" name="Titre 21">
            <a:extLst>
              <a:ext uri="{FF2B5EF4-FFF2-40B4-BE49-F238E27FC236}">
                <a16:creationId xmlns:a16="http://schemas.microsoft.com/office/drawing/2014/main" id="{9CD7FB9A-26E0-1F43-CD7B-B81EE1AEE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/>
              <a:t>Envoyer un message sans connexion sécurisée:</a:t>
            </a:r>
            <a:br>
              <a:rPr lang="fr-FR" sz="4400" i="1" dirty="0"/>
            </a:br>
            <a:r>
              <a:rPr lang="fr-FR" sz="5400" b="1" dirty="0">
                <a:solidFill>
                  <a:schemeClr val="bg1">
                    <a:lumMod val="50000"/>
                  </a:schemeClr>
                </a:solidFill>
              </a:rPr>
              <a:t>Solution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869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4.07407E-6 L -0.43515 0.000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97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0.42031 -0.0018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16" y="-93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596BBD-EF60-FAD0-692E-A68A60224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sz="4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Envoyer un message sans connexion sécurisée:</a:t>
            </a:r>
            <a:br>
              <a:rPr lang="fr-FR" sz="4400" i="1" dirty="0"/>
            </a:br>
            <a:r>
              <a:rPr lang="fr-FR" sz="5400" b="1" dirty="0"/>
              <a:t>Synthèse</a:t>
            </a: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0EAE657-5C9A-E243-0D86-B98E0035D2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2061" y="1825625"/>
            <a:ext cx="6667877" cy="4351338"/>
          </a:xfrm>
        </p:spPr>
      </p:pic>
    </p:spTree>
    <p:extLst>
      <p:ext uri="{BB962C8B-B14F-4D97-AF65-F5344CB8AC3E}">
        <p14:creationId xmlns:p14="http://schemas.microsoft.com/office/powerpoint/2010/main" val="26612841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2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Encodage d’un message en numérique</a:t>
            </a:r>
          </a:p>
        </p:txBody>
      </p:sp>
      <p:pic>
        <p:nvPicPr>
          <p:cNvPr id="5" name="Image 4" descr="Une image contenant texte&#10;&#10;Description générée automatiquement">
            <a:extLst>
              <a:ext uri="{FF2B5EF4-FFF2-40B4-BE49-F238E27FC236}">
                <a16:creationId xmlns:a16="http://schemas.microsoft.com/office/drawing/2014/main" id="{657E67DC-7024-D728-5100-66BDEC4A6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19" y="0"/>
            <a:ext cx="5152781" cy="608965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4DC4FCA1-093C-A38C-7CAD-8A9DA63E009D}"/>
              </a:ext>
            </a:extLst>
          </p:cNvPr>
          <p:cNvSpPr txBox="1"/>
          <p:nvPr/>
        </p:nvSpPr>
        <p:spPr>
          <a:xfrm>
            <a:off x="8398256" y="5823506"/>
            <a:ext cx="243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non-contractuelle</a:t>
            </a:r>
          </a:p>
        </p:txBody>
      </p:sp>
    </p:spTree>
    <p:extLst>
      <p:ext uri="{BB962C8B-B14F-4D97-AF65-F5344CB8AC3E}">
        <p14:creationId xmlns:p14="http://schemas.microsoft.com/office/powerpoint/2010/main" val="654179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Espace réservé du contenu 19">
            <a:extLst>
              <a:ext uri="{FF2B5EF4-FFF2-40B4-BE49-F238E27FC236}">
                <a16:creationId xmlns:a16="http://schemas.microsoft.com/office/drawing/2014/main" id="{A745AD8D-229B-AD2D-6B7C-ACF262BFAB5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9000000" y="3420000"/>
            <a:ext cx="1387034" cy="1597565"/>
          </a:xfrm>
        </p:spPr>
      </p:pic>
      <p:pic>
        <p:nvPicPr>
          <p:cNvPr id="9" name="Espace réservé du contenu 8">
            <a:extLst>
              <a:ext uri="{FF2B5EF4-FFF2-40B4-BE49-F238E27FC236}">
                <a16:creationId xmlns:a16="http://schemas.microsoft.com/office/drawing/2014/main" id="{24F41C18-16D0-BDF7-7B6A-B7E44B7581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00000" y="3420000"/>
            <a:ext cx="1609950" cy="1492299"/>
          </a:xfrm>
          <a:prstGeom prst="rect">
            <a:avLst/>
          </a:prstGeom>
        </p:spPr>
      </p:pic>
      <p:sp>
        <p:nvSpPr>
          <p:cNvPr id="15" name="Titre 14">
            <a:extLst>
              <a:ext uri="{FF2B5EF4-FFF2-40B4-BE49-F238E27FC236}">
                <a16:creationId xmlns:a16="http://schemas.microsoft.com/office/drawing/2014/main" id="{8B990340-1EE7-09DC-7CD7-CE0F2DDB9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576" y="365125"/>
            <a:ext cx="10614024" cy="1325563"/>
          </a:xfrm>
        </p:spPr>
        <p:txBody>
          <a:bodyPr>
            <a:normAutofit/>
          </a:bodyPr>
          <a:lstStyle/>
          <a:p>
            <a:pPr algn="ctr"/>
            <a:r>
              <a:rPr lang="fr-FR" dirty="0"/>
              <a:t>Coder un message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7A690B1-BBBD-5685-8FD2-0FA5DA8675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Groupe Alice</a:t>
            </a:r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265165F4-3E8C-093C-010F-387409D877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r"/>
            <a:r>
              <a:rPr lang="fr-FR" dirty="0"/>
              <a:t>Groupe Bob</a:t>
            </a:r>
          </a:p>
        </p:txBody>
      </p:sp>
      <p:pic>
        <p:nvPicPr>
          <p:cNvPr id="60" name="Image 59">
            <a:extLst>
              <a:ext uri="{FF2B5EF4-FFF2-40B4-BE49-F238E27FC236}">
                <a16:creationId xmlns:a16="http://schemas.microsoft.com/office/drawing/2014/main" id="{7EEB5C51-4537-05D8-A9D1-4B3499E2ED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354" y="2271512"/>
            <a:ext cx="1514705" cy="1514705"/>
          </a:xfrm>
          <a:prstGeom prst="rect">
            <a:avLst/>
          </a:prstGeom>
        </p:spPr>
      </p:pic>
      <p:grpSp>
        <p:nvGrpSpPr>
          <p:cNvPr id="69" name="Groupe 68">
            <a:extLst>
              <a:ext uri="{FF2B5EF4-FFF2-40B4-BE49-F238E27FC236}">
                <a16:creationId xmlns:a16="http://schemas.microsoft.com/office/drawing/2014/main" id="{70AFCDBE-ECD5-2318-CB80-0F7952F5494A}"/>
              </a:ext>
            </a:extLst>
          </p:cNvPr>
          <p:cNvGrpSpPr/>
          <p:nvPr/>
        </p:nvGrpSpPr>
        <p:grpSpPr>
          <a:xfrm>
            <a:off x="3616960" y="3649979"/>
            <a:ext cx="5146197" cy="944881"/>
            <a:chOff x="3937225" y="3429000"/>
            <a:chExt cx="4294209" cy="1738312"/>
          </a:xfrm>
        </p:grpSpPr>
        <p:grpSp>
          <p:nvGrpSpPr>
            <p:cNvPr id="68" name="Groupe 67">
              <a:extLst>
                <a:ext uri="{FF2B5EF4-FFF2-40B4-BE49-F238E27FC236}">
                  <a16:creationId xmlns:a16="http://schemas.microsoft.com/office/drawing/2014/main" id="{707AFBDD-70E6-65AF-9C25-06062CBC190E}"/>
                </a:ext>
              </a:extLst>
            </p:cNvPr>
            <p:cNvGrpSpPr/>
            <p:nvPr/>
          </p:nvGrpSpPr>
          <p:grpSpPr>
            <a:xfrm>
              <a:off x="3937225" y="3429000"/>
              <a:ext cx="4294209" cy="688694"/>
              <a:chOff x="3937225" y="3333509"/>
              <a:chExt cx="4294209" cy="688694"/>
            </a:xfrm>
          </p:grpSpPr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id="{546D2059-31A2-5426-4930-482037686840}"/>
                  </a:ext>
                </a:extLst>
              </p:cNvPr>
              <p:cNvSpPr/>
              <p:nvPr/>
            </p:nvSpPr>
            <p:spPr>
              <a:xfrm>
                <a:off x="3937225" y="3333509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id="{6DEF1FF2-B76D-BA2D-C755-402E649E79FC}"/>
                  </a:ext>
                </a:extLst>
              </p:cNvPr>
              <p:cNvSpPr/>
              <p:nvPr/>
            </p:nvSpPr>
            <p:spPr>
              <a:xfrm flipH="1">
                <a:off x="6084329" y="3333509"/>
                <a:ext cx="2147105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0000"/>
                  </a:solidFill>
                </a:endParaRPr>
              </a:p>
            </p:txBody>
          </p:sp>
        </p:grpSp>
        <p:grpSp>
          <p:nvGrpSpPr>
            <p:cNvPr id="67" name="Groupe 66">
              <a:extLst>
                <a:ext uri="{FF2B5EF4-FFF2-40B4-BE49-F238E27FC236}">
                  <a16:creationId xmlns:a16="http://schemas.microsoft.com/office/drawing/2014/main" id="{87D86E58-9D2A-3831-9DC6-943583735504}"/>
                </a:ext>
              </a:extLst>
            </p:cNvPr>
            <p:cNvGrpSpPr/>
            <p:nvPr/>
          </p:nvGrpSpPr>
          <p:grpSpPr>
            <a:xfrm>
              <a:off x="3937226" y="4478617"/>
              <a:ext cx="4294208" cy="688695"/>
              <a:chOff x="3937225" y="4636194"/>
              <a:chExt cx="4294208" cy="688695"/>
            </a:xfrm>
          </p:grpSpPr>
          <p:sp>
            <p:nvSpPr>
              <p:cNvPr id="64" name="Forme libre : forme 63">
                <a:extLst>
                  <a:ext uri="{FF2B5EF4-FFF2-40B4-BE49-F238E27FC236}">
                    <a16:creationId xmlns:a16="http://schemas.microsoft.com/office/drawing/2014/main" id="{5F86EDAD-9440-14E0-85FB-438F2FEDAF6A}"/>
                  </a:ext>
                </a:extLst>
              </p:cNvPr>
              <p:cNvSpPr/>
              <p:nvPr/>
            </p:nvSpPr>
            <p:spPr>
              <a:xfrm rot="10800000">
                <a:off x="6084329" y="4636194"/>
                <a:ext cx="2147104" cy="688694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6" name="Forme libre : forme 65">
                <a:extLst>
                  <a:ext uri="{FF2B5EF4-FFF2-40B4-BE49-F238E27FC236}">
                    <a16:creationId xmlns:a16="http://schemas.microsoft.com/office/drawing/2014/main" id="{FB6B0C62-307B-1C28-CE88-AA84BB596000}"/>
                  </a:ext>
                </a:extLst>
              </p:cNvPr>
              <p:cNvSpPr/>
              <p:nvPr/>
            </p:nvSpPr>
            <p:spPr>
              <a:xfrm flipV="1">
                <a:off x="3937225" y="4636194"/>
                <a:ext cx="2147104" cy="688695"/>
              </a:xfrm>
              <a:custGeom>
                <a:avLst/>
                <a:gdLst>
                  <a:gd name="connsiteX0" fmla="*/ 0 w 2147104"/>
                  <a:gd name="connsiteY0" fmla="*/ 0 h 688694"/>
                  <a:gd name="connsiteX1" fmla="*/ 486137 w 2147104"/>
                  <a:gd name="connsiteY1" fmla="*/ 549797 h 688694"/>
                  <a:gd name="connsiteX2" fmla="*/ 2147104 w 2147104"/>
                  <a:gd name="connsiteY2" fmla="*/ 688694 h 68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47104" h="688694">
                    <a:moveTo>
                      <a:pt x="0" y="0"/>
                    </a:moveTo>
                    <a:cubicBezTo>
                      <a:pt x="64143" y="217507"/>
                      <a:pt x="128286" y="435015"/>
                      <a:pt x="486137" y="549797"/>
                    </a:cubicBezTo>
                    <a:cubicBezTo>
                      <a:pt x="843988" y="664579"/>
                      <a:pt x="1495546" y="676636"/>
                      <a:pt x="2147104" y="688694"/>
                    </a:cubicBezTo>
                  </a:path>
                </a:pathLst>
              </a:custGeom>
              <a:ln w="571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fr-FR" b="1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84" name="Forme libre : forme 83">
            <a:extLst>
              <a:ext uri="{FF2B5EF4-FFF2-40B4-BE49-F238E27FC236}">
                <a16:creationId xmlns:a16="http://schemas.microsoft.com/office/drawing/2014/main" id="{C286F2A7-1785-E221-A49D-0B09DFB5EDBA}"/>
              </a:ext>
            </a:extLst>
          </p:cNvPr>
          <p:cNvSpPr/>
          <p:nvPr/>
        </p:nvSpPr>
        <p:spPr>
          <a:xfrm>
            <a:off x="6346293" y="2933327"/>
            <a:ext cx="470723" cy="1143371"/>
          </a:xfrm>
          <a:custGeom>
            <a:avLst/>
            <a:gdLst>
              <a:gd name="connsiteX0" fmla="*/ 0 w 428891"/>
              <a:gd name="connsiteY0" fmla="*/ 0 h 1089660"/>
              <a:gd name="connsiteX1" fmla="*/ 422910 w 428891"/>
              <a:gd name="connsiteY1" fmla="*/ 342900 h 1089660"/>
              <a:gd name="connsiteX2" fmla="*/ 209550 w 428891"/>
              <a:gd name="connsiteY2" fmla="*/ 1089660 h 1089660"/>
              <a:gd name="connsiteX0" fmla="*/ 0 w 474611"/>
              <a:gd name="connsiteY0" fmla="*/ 0 h 1110615"/>
              <a:gd name="connsiteX1" fmla="*/ 468630 w 474611"/>
              <a:gd name="connsiteY1" fmla="*/ 363855 h 1110615"/>
              <a:gd name="connsiteX2" fmla="*/ 255270 w 474611"/>
              <a:gd name="connsiteY2" fmla="*/ 1110615 h 1110615"/>
              <a:gd name="connsiteX0" fmla="*/ 0 w 474611"/>
              <a:gd name="connsiteY0" fmla="*/ 0 h 1110615"/>
              <a:gd name="connsiteX1" fmla="*/ 468630 w 474611"/>
              <a:gd name="connsiteY1" fmla="*/ 354330 h 1110615"/>
              <a:gd name="connsiteX2" fmla="*/ 255270 w 474611"/>
              <a:gd name="connsiteY2" fmla="*/ 1110615 h 1110615"/>
              <a:gd name="connsiteX0" fmla="*/ 0 w 473597"/>
              <a:gd name="connsiteY0" fmla="*/ 0 h 1110615"/>
              <a:gd name="connsiteX1" fmla="*/ 468630 w 473597"/>
              <a:gd name="connsiteY1" fmla="*/ 354330 h 1110615"/>
              <a:gd name="connsiteX2" fmla="*/ 255270 w 473597"/>
              <a:gd name="connsiteY2" fmla="*/ 1110615 h 1110615"/>
              <a:gd name="connsiteX0" fmla="*/ 0 w 473388"/>
              <a:gd name="connsiteY0" fmla="*/ 0 h 1115377"/>
              <a:gd name="connsiteX1" fmla="*/ 468630 w 473388"/>
              <a:gd name="connsiteY1" fmla="*/ 354330 h 1115377"/>
              <a:gd name="connsiteX2" fmla="*/ 248603 w 473388"/>
              <a:gd name="connsiteY2" fmla="*/ 1115377 h 1115377"/>
              <a:gd name="connsiteX0" fmla="*/ 0 w 473505"/>
              <a:gd name="connsiteY0" fmla="*/ 0 h 1115377"/>
              <a:gd name="connsiteX1" fmla="*/ 468630 w 473505"/>
              <a:gd name="connsiteY1" fmla="*/ 354330 h 1115377"/>
              <a:gd name="connsiteX2" fmla="*/ 252413 w 473505"/>
              <a:gd name="connsiteY2" fmla="*/ 1115377 h 1115377"/>
              <a:gd name="connsiteX0" fmla="*/ 0 w 473331"/>
              <a:gd name="connsiteY0" fmla="*/ 0 h 1117282"/>
              <a:gd name="connsiteX1" fmla="*/ 468630 w 473331"/>
              <a:gd name="connsiteY1" fmla="*/ 354330 h 1117282"/>
              <a:gd name="connsiteX2" fmla="*/ 246698 w 473331"/>
              <a:gd name="connsiteY2" fmla="*/ 1117282 h 1117282"/>
              <a:gd name="connsiteX0" fmla="*/ 0 w 473303"/>
              <a:gd name="connsiteY0" fmla="*/ 0 h 1125854"/>
              <a:gd name="connsiteX1" fmla="*/ 468630 w 473303"/>
              <a:gd name="connsiteY1" fmla="*/ 354330 h 1125854"/>
              <a:gd name="connsiteX2" fmla="*/ 245745 w 473303"/>
              <a:gd name="connsiteY2" fmla="*/ 1125854 h 1125854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117"/>
              <a:gd name="connsiteY0" fmla="*/ 0 h 1127759"/>
              <a:gd name="connsiteX1" fmla="*/ 468630 w 473117"/>
              <a:gd name="connsiteY1" fmla="*/ 354330 h 1127759"/>
              <a:gd name="connsiteX2" fmla="*/ 239078 w 473117"/>
              <a:gd name="connsiteY2" fmla="*/ 1127759 h 1127759"/>
              <a:gd name="connsiteX0" fmla="*/ 0 w 473359"/>
              <a:gd name="connsiteY0" fmla="*/ 0 h 1132521"/>
              <a:gd name="connsiteX1" fmla="*/ 468630 w 473359"/>
              <a:gd name="connsiteY1" fmla="*/ 354330 h 1132521"/>
              <a:gd name="connsiteX2" fmla="*/ 247651 w 473359"/>
              <a:gd name="connsiteY2" fmla="*/ 1132521 h 1132521"/>
              <a:gd name="connsiteX0" fmla="*/ 0 w 473222"/>
              <a:gd name="connsiteY0" fmla="*/ 0 h 1130616"/>
              <a:gd name="connsiteX1" fmla="*/ 468630 w 473222"/>
              <a:gd name="connsiteY1" fmla="*/ 354330 h 1130616"/>
              <a:gd name="connsiteX2" fmla="*/ 242888 w 473222"/>
              <a:gd name="connsiteY2" fmla="*/ 1130616 h 1130616"/>
              <a:gd name="connsiteX0" fmla="*/ 0 w 473331"/>
              <a:gd name="connsiteY0" fmla="*/ 0 h 1126806"/>
              <a:gd name="connsiteX1" fmla="*/ 468630 w 473331"/>
              <a:gd name="connsiteY1" fmla="*/ 354330 h 1126806"/>
              <a:gd name="connsiteX2" fmla="*/ 246698 w 473331"/>
              <a:gd name="connsiteY2" fmla="*/ 1126806 h 1126806"/>
              <a:gd name="connsiteX0" fmla="*/ 0 w 473276"/>
              <a:gd name="connsiteY0" fmla="*/ 0 h 1126806"/>
              <a:gd name="connsiteX1" fmla="*/ 468630 w 473276"/>
              <a:gd name="connsiteY1" fmla="*/ 354330 h 1126806"/>
              <a:gd name="connsiteX2" fmla="*/ 244793 w 473276"/>
              <a:gd name="connsiteY2" fmla="*/ 1126806 h 1126806"/>
              <a:gd name="connsiteX0" fmla="*/ 0 w 473222"/>
              <a:gd name="connsiteY0" fmla="*/ 0 h 1123948"/>
              <a:gd name="connsiteX1" fmla="*/ 468630 w 473222"/>
              <a:gd name="connsiteY1" fmla="*/ 354330 h 1123948"/>
              <a:gd name="connsiteX2" fmla="*/ 242888 w 473222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359"/>
              <a:gd name="connsiteY0" fmla="*/ 0 h 1123948"/>
              <a:gd name="connsiteX1" fmla="*/ 468630 w 473359"/>
              <a:gd name="connsiteY1" fmla="*/ 354330 h 1123948"/>
              <a:gd name="connsiteX2" fmla="*/ 247650 w 473359"/>
              <a:gd name="connsiteY2" fmla="*/ 1123948 h 1123948"/>
              <a:gd name="connsiteX0" fmla="*/ 0 w 473195"/>
              <a:gd name="connsiteY0" fmla="*/ 0 h 1123948"/>
              <a:gd name="connsiteX1" fmla="*/ 468630 w 473195"/>
              <a:gd name="connsiteY1" fmla="*/ 354330 h 1123948"/>
              <a:gd name="connsiteX2" fmla="*/ 241935 w 473195"/>
              <a:gd name="connsiteY2" fmla="*/ 1123948 h 1123948"/>
              <a:gd name="connsiteX0" fmla="*/ 0 w 473222"/>
              <a:gd name="connsiteY0" fmla="*/ 0 h 1127758"/>
              <a:gd name="connsiteX1" fmla="*/ 468630 w 473222"/>
              <a:gd name="connsiteY1" fmla="*/ 354330 h 1127758"/>
              <a:gd name="connsiteX2" fmla="*/ 242887 w 473222"/>
              <a:gd name="connsiteY2" fmla="*/ 1127758 h 11277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3222" h="1127758">
                <a:moveTo>
                  <a:pt x="0" y="0"/>
                </a:moveTo>
                <a:cubicBezTo>
                  <a:pt x="193992" y="80645"/>
                  <a:pt x="433705" y="172720"/>
                  <a:pt x="468630" y="354330"/>
                </a:cubicBezTo>
                <a:cubicBezTo>
                  <a:pt x="499745" y="559753"/>
                  <a:pt x="367029" y="845183"/>
                  <a:pt x="242887" y="1127758"/>
                </a:cubicBezTo>
              </a:path>
            </a:pathLst>
          </a:custGeom>
          <a:noFill/>
          <a:ln w="31750" cmpd="sng">
            <a:solidFill>
              <a:schemeClr val="bg1"/>
            </a:solidFill>
          </a:ln>
          <a:effectLst>
            <a:glow rad="63500">
              <a:srgbClr val="0070C0"/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Forme libre : forme 85">
            <a:extLst>
              <a:ext uri="{FF2B5EF4-FFF2-40B4-BE49-F238E27FC236}">
                <a16:creationId xmlns:a16="http://schemas.microsoft.com/office/drawing/2014/main" id="{C776AA0F-A2AF-9D13-7835-2FA63B687881}"/>
              </a:ext>
            </a:extLst>
          </p:cNvPr>
          <p:cNvSpPr/>
          <p:nvPr/>
        </p:nvSpPr>
        <p:spPr>
          <a:xfrm>
            <a:off x="6520334" y="4095813"/>
            <a:ext cx="190519" cy="2203"/>
          </a:xfrm>
          <a:custGeom>
            <a:avLst/>
            <a:gdLst>
              <a:gd name="connsiteX0" fmla="*/ 506730 w 506730"/>
              <a:gd name="connsiteY0" fmla="*/ 0 h 10477"/>
              <a:gd name="connsiteX1" fmla="*/ 0 w 506730"/>
              <a:gd name="connsiteY1" fmla="*/ 10477 h 10477"/>
              <a:gd name="connsiteX0" fmla="*/ 354330 w 354330"/>
              <a:gd name="connsiteY0" fmla="*/ 0 h 4762"/>
              <a:gd name="connsiteX1" fmla="*/ 0 w 354330"/>
              <a:gd name="connsiteY1" fmla="*/ 4762 h 4762"/>
              <a:gd name="connsiteX0" fmla="*/ 10000 w 10000"/>
              <a:gd name="connsiteY0" fmla="*/ 0 h 10042"/>
              <a:gd name="connsiteX1" fmla="*/ 0 w 10000"/>
              <a:gd name="connsiteY1" fmla="*/ 10000 h 10042"/>
              <a:gd name="connsiteX0" fmla="*/ 4140 w 4140"/>
              <a:gd name="connsiteY0" fmla="*/ 0 h 1640"/>
              <a:gd name="connsiteX1" fmla="*/ 0 w 4140"/>
              <a:gd name="connsiteY1" fmla="*/ 0 h 1640"/>
              <a:gd name="connsiteX0" fmla="*/ 10000 w 10000"/>
              <a:gd name="connsiteY0" fmla="*/ 1178 h 2356"/>
              <a:gd name="connsiteX1" fmla="*/ 0 w 10000"/>
              <a:gd name="connsiteY1" fmla="*/ 1178 h 2356"/>
              <a:gd name="connsiteX0" fmla="*/ 9351 w 9351"/>
              <a:gd name="connsiteY0" fmla="*/ 51739 h 51739"/>
              <a:gd name="connsiteX1" fmla="*/ 0 w 9351"/>
              <a:gd name="connsiteY1" fmla="*/ 0 h 51739"/>
              <a:gd name="connsiteX0" fmla="*/ 9861 w 9861"/>
              <a:gd name="connsiteY0" fmla="*/ 441 h 10893"/>
              <a:gd name="connsiteX1" fmla="*/ 0 w 9861"/>
              <a:gd name="connsiteY1" fmla="*/ 10452 h 10893"/>
              <a:gd name="connsiteX0" fmla="*/ 10775 w 10775"/>
              <a:gd name="connsiteY0" fmla="*/ 193 h 27946"/>
              <a:gd name="connsiteX1" fmla="*/ 0 w 10775"/>
              <a:gd name="connsiteY1" fmla="*/ 27753 h 27946"/>
              <a:gd name="connsiteX0" fmla="*/ 11198 w 11198"/>
              <a:gd name="connsiteY0" fmla="*/ 405 h 10000"/>
              <a:gd name="connsiteX1" fmla="*/ 0 w 11198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409 w 11409"/>
              <a:gd name="connsiteY0" fmla="*/ 405 h 10000"/>
              <a:gd name="connsiteX1" fmla="*/ 0 w 11409"/>
              <a:gd name="connsiteY1" fmla="*/ 9595 h 10000"/>
              <a:gd name="connsiteX0" fmla="*/ 11761 w 11761"/>
              <a:gd name="connsiteY0" fmla="*/ 270 h 18910"/>
              <a:gd name="connsiteX1" fmla="*/ 0 w 11761"/>
              <a:gd name="connsiteY1" fmla="*/ 18640 h 18910"/>
              <a:gd name="connsiteX0" fmla="*/ 11479 w 11479"/>
              <a:gd name="connsiteY0" fmla="*/ 887 h 1774"/>
              <a:gd name="connsiteX1" fmla="*/ 0 w 11479"/>
              <a:gd name="connsiteY1" fmla="*/ 887 h 1774"/>
              <a:gd name="connsiteX0" fmla="*/ 11043 w 11043"/>
              <a:gd name="connsiteY0" fmla="*/ 5000 h 10000"/>
              <a:gd name="connsiteX1" fmla="*/ 0 w 11043"/>
              <a:gd name="connsiteY1" fmla="*/ 5000 h 10000"/>
              <a:gd name="connsiteX0" fmla="*/ 11043 w 11043"/>
              <a:gd name="connsiteY0" fmla="*/ 0 h 42446"/>
              <a:gd name="connsiteX1" fmla="*/ 0 w 11043"/>
              <a:gd name="connsiteY1" fmla="*/ 0 h 42446"/>
              <a:gd name="connsiteX0" fmla="*/ 11472 w 11472"/>
              <a:gd name="connsiteY0" fmla="*/ 51740 h 82501"/>
              <a:gd name="connsiteX1" fmla="*/ 0 w 11472"/>
              <a:gd name="connsiteY1" fmla="*/ 0 h 82501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472 w 11472"/>
              <a:gd name="connsiteY0" fmla="*/ 87827 h 87827"/>
              <a:gd name="connsiteX1" fmla="*/ 0 w 11472"/>
              <a:gd name="connsiteY1" fmla="*/ 36087 h 87827"/>
              <a:gd name="connsiteX0" fmla="*/ 11963 w 11963"/>
              <a:gd name="connsiteY0" fmla="*/ 54566 h 158860"/>
              <a:gd name="connsiteX1" fmla="*/ 0 w 11963"/>
              <a:gd name="connsiteY1" fmla="*/ 158099 h 158860"/>
              <a:gd name="connsiteX0" fmla="*/ 11963 w 11963"/>
              <a:gd name="connsiteY0" fmla="*/ 0 h 169567"/>
              <a:gd name="connsiteX1" fmla="*/ 0 w 11963"/>
              <a:gd name="connsiteY1" fmla="*/ 103533 h 169567"/>
              <a:gd name="connsiteX0" fmla="*/ 11963 w 11963"/>
              <a:gd name="connsiteY0" fmla="*/ 76033 h 180219"/>
              <a:gd name="connsiteX1" fmla="*/ 0 w 11963"/>
              <a:gd name="connsiteY1" fmla="*/ 179566 h 180219"/>
              <a:gd name="connsiteX0" fmla="*/ 11963 w 11963"/>
              <a:gd name="connsiteY0" fmla="*/ 0 h 105816"/>
              <a:gd name="connsiteX1" fmla="*/ 0 w 11963"/>
              <a:gd name="connsiteY1" fmla="*/ 103533 h 105816"/>
              <a:gd name="connsiteX0" fmla="*/ 12270 w 12270"/>
              <a:gd name="connsiteY0" fmla="*/ 0 h 19946"/>
              <a:gd name="connsiteX1" fmla="*/ 0 w 12270"/>
              <a:gd name="connsiteY1" fmla="*/ 0 h 19946"/>
              <a:gd name="connsiteX0" fmla="*/ 12270 w 12270"/>
              <a:gd name="connsiteY0" fmla="*/ 118969 h 119730"/>
              <a:gd name="connsiteX1" fmla="*/ 0 w 12270"/>
              <a:gd name="connsiteY1" fmla="*/ 118969 h 119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270" h="119730">
                <a:moveTo>
                  <a:pt x="12270" y="118969"/>
                </a:moveTo>
                <a:cubicBezTo>
                  <a:pt x="7791" y="-157123"/>
                  <a:pt x="2268" y="136258"/>
                  <a:pt x="0" y="118969"/>
                </a:cubicBezTo>
              </a:path>
            </a:pathLst>
          </a:custGeom>
          <a:noFill/>
          <a:ln w="952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6A9B7A2-6EC4-A7D2-5384-9A4532DF16A6}"/>
              </a:ext>
            </a:extLst>
          </p:cNvPr>
          <p:cNvSpPr txBox="1"/>
          <p:nvPr/>
        </p:nvSpPr>
        <p:spPr>
          <a:xfrm>
            <a:off x="10368280" y="3465313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xxx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2EC1874-A8FA-2F50-D2AA-9BE12FC34974}"/>
              </a:ext>
            </a:extLst>
          </p:cNvPr>
          <p:cNvSpPr txBox="1"/>
          <p:nvPr/>
        </p:nvSpPr>
        <p:spPr>
          <a:xfrm>
            <a:off x="525394" y="3416885"/>
            <a:ext cx="108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xxx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C42B6A4-BBD0-1000-B1E1-138972BB3C55}"/>
              </a:ext>
            </a:extLst>
          </p:cNvPr>
          <p:cNvSpPr txBox="1"/>
          <p:nvPr/>
        </p:nvSpPr>
        <p:spPr>
          <a:xfrm>
            <a:off x="6520334" y="2458249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Code: ???</a:t>
            </a:r>
          </a:p>
        </p:txBody>
      </p:sp>
    </p:spTree>
    <p:extLst>
      <p:ext uri="{BB962C8B-B14F-4D97-AF65-F5344CB8AC3E}">
        <p14:creationId xmlns:p14="http://schemas.microsoft.com/office/powerpoint/2010/main" val="1689159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C54F31C5-D3A5-B20D-BCCE-9521CF2A91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572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B13EF63-78E8-6E33-ADFE-864D8169BE0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765342" y="3198167"/>
            <a:ext cx="2396912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B5287738-A1F6-B2A7-20F2-FDBC9A8A653C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8510700" y="3198167"/>
            <a:ext cx="215729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EAF99BDF-AC52-1743-E5ED-3F666F9AE321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1471053" y="3198167"/>
            <a:ext cx="2101334" cy="1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339546EC-0B07-A8A3-0F1C-B33D71A34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699" y="46657"/>
            <a:ext cx="842700" cy="6764686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7897646-7557-8A04-8C20-39A91431B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614" y="46657"/>
            <a:ext cx="848472" cy="6764686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44C969B-6FB4-A4CE-1C6D-030BE3128F74}"/>
              </a:ext>
            </a:extLst>
          </p:cNvPr>
          <p:cNvSpPr txBox="1"/>
          <p:nvPr/>
        </p:nvSpPr>
        <p:spPr>
          <a:xfrm>
            <a:off x="497710" y="2967335"/>
            <a:ext cx="97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"</a:t>
            </a:r>
            <a:r>
              <a:rPr lang="fr-FR" sz="2400" dirty="0" err="1"/>
              <a:t>blah</a:t>
            </a:r>
            <a:r>
              <a:rPr lang="fr-FR" sz="2400" dirty="0"/>
              <a:t>"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4707CE2-86E9-631D-CB03-527CF31ACD54}"/>
              </a:ext>
            </a:extLst>
          </p:cNvPr>
          <p:cNvSpPr txBox="1"/>
          <p:nvPr/>
        </p:nvSpPr>
        <p:spPr>
          <a:xfrm>
            <a:off x="3572387" y="2967334"/>
            <a:ext cx="1192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2,12,1,8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1BD741D-DEF8-351F-ECAD-38AA66601E9A}"/>
              </a:ext>
            </a:extLst>
          </p:cNvPr>
          <p:cNvSpPr txBox="1"/>
          <p:nvPr/>
        </p:nvSpPr>
        <p:spPr>
          <a:xfrm>
            <a:off x="7162254" y="2967334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5,15,4,11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0759D77-C2C1-0D8F-49A2-2F49DACD21EF}"/>
              </a:ext>
            </a:extLst>
          </p:cNvPr>
          <p:cNvSpPr txBox="1"/>
          <p:nvPr/>
        </p:nvSpPr>
        <p:spPr>
          <a:xfrm>
            <a:off x="10667990" y="2967334"/>
            <a:ext cx="10486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"</a:t>
            </a:r>
            <a:r>
              <a:rPr lang="fr-FR" sz="2400" dirty="0" err="1"/>
              <a:t>eodk</a:t>
            </a:r>
            <a:r>
              <a:rPr lang="fr-FR" sz="2400" dirty="0"/>
              <a:t>"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3D0EBF9-49D0-121A-C14B-BA9BEEA1CB69}"/>
              </a:ext>
            </a:extLst>
          </p:cNvPr>
          <p:cNvSpPr txBox="1"/>
          <p:nvPr/>
        </p:nvSpPr>
        <p:spPr>
          <a:xfrm>
            <a:off x="5011785" y="2905778"/>
            <a:ext cx="1636987" cy="5847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fr-FR" sz="3200" b="1" dirty="0"/>
              <a:t>+ xx [27]</a:t>
            </a:r>
          </a:p>
        </p:txBody>
      </p:sp>
    </p:spTree>
    <p:extLst>
      <p:ext uri="{BB962C8B-B14F-4D97-AF65-F5344CB8AC3E}">
        <p14:creationId xmlns:p14="http://schemas.microsoft.com/office/powerpoint/2010/main" val="365258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A6D492-4C60-C3CB-6DDE-7FEC4B08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Représentation de l’encodage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4B957564-95A1-4869-EB70-C08031AC37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866" y="2520000"/>
            <a:ext cx="3534268" cy="3534268"/>
          </a:xfrm>
          <a:prstGeom prst="rect">
            <a:avLst/>
          </a:prstGeom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657B8838-CECB-A797-C5C6-D14801E3AD08}"/>
              </a:ext>
            </a:extLst>
          </p:cNvPr>
          <p:cNvSpPr txBox="1">
            <a:spLocks/>
          </p:cNvSpPr>
          <p:nvPr/>
        </p:nvSpPr>
        <p:spPr>
          <a:xfrm>
            <a:off x="4444721" y="1507285"/>
            <a:ext cx="3302558" cy="6581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dirty="0">
                <a:solidFill>
                  <a:schemeClr val="bg1">
                    <a:lumMod val="50000"/>
                  </a:schemeClr>
                </a:solidFill>
              </a:rPr>
              <a:t>(addition)</a:t>
            </a:r>
          </a:p>
        </p:txBody>
      </p:sp>
    </p:spTree>
    <p:extLst>
      <p:ext uri="{BB962C8B-B14F-4D97-AF65-F5344CB8AC3E}">
        <p14:creationId xmlns:p14="http://schemas.microsoft.com/office/powerpoint/2010/main" val="31611452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1B13EF63-78E8-6E33-ADFE-864D8169BE0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4765342" y="3198167"/>
            <a:ext cx="2396912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B5287738-A1F6-B2A7-20F2-FDBC9A8A653C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8510700" y="3198167"/>
            <a:ext cx="215729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EAF99BDF-AC52-1743-E5ED-3F666F9AE321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1471053" y="3198167"/>
            <a:ext cx="2101334" cy="1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339546EC-0B07-A8A3-0F1C-B33D71A349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1699" y="46657"/>
            <a:ext cx="842700" cy="6764686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7897646-7557-8A04-8C20-39A91431B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9614" y="46657"/>
            <a:ext cx="848472" cy="6764686"/>
          </a:xfrm>
          <a:prstGeom prst="rect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44C969B-6FB4-A4CE-1C6D-030BE3128F74}"/>
              </a:ext>
            </a:extLst>
          </p:cNvPr>
          <p:cNvSpPr txBox="1"/>
          <p:nvPr/>
        </p:nvSpPr>
        <p:spPr>
          <a:xfrm>
            <a:off x="497710" y="2967335"/>
            <a:ext cx="973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"</a:t>
            </a:r>
            <a:r>
              <a:rPr lang="fr-FR" sz="2400" dirty="0" err="1"/>
              <a:t>blah</a:t>
            </a:r>
            <a:r>
              <a:rPr lang="fr-FR" sz="2400" dirty="0"/>
              <a:t>"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4707CE2-86E9-631D-CB03-527CF31ACD54}"/>
              </a:ext>
            </a:extLst>
          </p:cNvPr>
          <p:cNvSpPr txBox="1"/>
          <p:nvPr/>
        </p:nvSpPr>
        <p:spPr>
          <a:xfrm>
            <a:off x="3572387" y="2967334"/>
            <a:ext cx="11929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2,12,1,8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1BD741D-DEF8-351F-ECAD-38AA66601E9A}"/>
              </a:ext>
            </a:extLst>
          </p:cNvPr>
          <p:cNvSpPr txBox="1"/>
          <p:nvPr/>
        </p:nvSpPr>
        <p:spPr>
          <a:xfrm>
            <a:off x="7162254" y="2967334"/>
            <a:ext cx="13484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4,24,2,16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0759D77-C2C1-0D8F-49A2-2F49DACD21EF}"/>
              </a:ext>
            </a:extLst>
          </p:cNvPr>
          <p:cNvSpPr txBox="1"/>
          <p:nvPr/>
        </p:nvSpPr>
        <p:spPr>
          <a:xfrm>
            <a:off x="10667990" y="2967334"/>
            <a:ext cx="10502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"</a:t>
            </a:r>
            <a:r>
              <a:rPr lang="fr-FR" sz="2400" dirty="0" err="1"/>
              <a:t>dxbp</a:t>
            </a:r>
            <a:r>
              <a:rPr lang="fr-FR" sz="2400" dirty="0"/>
              <a:t>"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3D0EBF9-49D0-121A-C14B-BA9BEEA1CB69}"/>
              </a:ext>
            </a:extLst>
          </p:cNvPr>
          <p:cNvSpPr txBox="1"/>
          <p:nvPr/>
        </p:nvSpPr>
        <p:spPr>
          <a:xfrm>
            <a:off x="5011785" y="2905778"/>
            <a:ext cx="1636987" cy="584775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fr-FR" sz="3200" b="1" dirty="0"/>
              <a:t>× xx [27]</a:t>
            </a:r>
          </a:p>
        </p:txBody>
      </p:sp>
    </p:spTree>
    <p:extLst>
      <p:ext uri="{BB962C8B-B14F-4D97-AF65-F5344CB8AC3E}">
        <p14:creationId xmlns:p14="http://schemas.microsoft.com/office/powerpoint/2010/main" val="66714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A6D492-4C60-C3CB-6DDE-7FEC4B08A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Représentation de l’encodage</a:t>
            </a:r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F6955DF7-D069-E3A7-6F4C-F03AC023F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866" y="2520000"/>
            <a:ext cx="3534268" cy="3534268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2A83CAF8-13B9-B63C-9EC7-0AFC78AD0A4A}"/>
              </a:ext>
            </a:extLst>
          </p:cNvPr>
          <p:cNvSpPr txBox="1">
            <a:spLocks/>
          </p:cNvSpPr>
          <p:nvPr/>
        </p:nvSpPr>
        <p:spPr>
          <a:xfrm>
            <a:off x="4444721" y="1507285"/>
            <a:ext cx="3302558" cy="6581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4000" dirty="0">
                <a:solidFill>
                  <a:schemeClr val="bg1">
                    <a:lumMod val="50000"/>
                  </a:schemeClr>
                </a:solidFill>
              </a:rPr>
              <a:t>(multiplication)</a:t>
            </a:r>
          </a:p>
        </p:txBody>
      </p:sp>
    </p:spTree>
    <p:extLst>
      <p:ext uri="{BB962C8B-B14F-4D97-AF65-F5344CB8AC3E}">
        <p14:creationId xmlns:p14="http://schemas.microsoft.com/office/powerpoint/2010/main" val="2574248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45F9D2-C303-5629-E564-38D7AF1B6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Principales conclusions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EC6B44-4B51-45E3-BFC9-3F8013BEB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5056779"/>
          </a:xfrm>
        </p:spPr>
        <p:txBody>
          <a:bodyPr>
            <a:normAutofit lnSpcReduction="10000"/>
          </a:bodyPr>
          <a:lstStyle/>
          <a:p>
            <a:r>
              <a:rPr lang="fr-FR" b="1" dirty="0"/>
              <a:t>Représentation</a:t>
            </a:r>
            <a:r>
              <a:rPr lang="fr-FR" dirty="0"/>
              <a:t> de l’alphabet par des </a:t>
            </a:r>
            <a:r>
              <a:rPr lang="fr-FR" b="1" dirty="0"/>
              <a:t>nombre</a:t>
            </a:r>
          </a:p>
          <a:p>
            <a:r>
              <a:rPr lang="fr-FR" b="1" dirty="0"/>
              <a:t>Modulo</a:t>
            </a:r>
            <a:r>
              <a:rPr lang="fr-FR" dirty="0"/>
              <a:t> pour que la plage de nombre utilisé reste petite</a:t>
            </a:r>
          </a:p>
          <a:p>
            <a:r>
              <a:rPr lang="fr-FR" dirty="0"/>
              <a:t>Code par </a:t>
            </a:r>
            <a:r>
              <a:rPr lang="fr-FR" b="1" dirty="0"/>
              <a:t>multiplication</a:t>
            </a:r>
            <a:r>
              <a:rPr lang="fr-FR" dirty="0"/>
              <a:t> plus complexe que par addition</a:t>
            </a:r>
          </a:p>
          <a:p>
            <a:r>
              <a:rPr lang="fr-FR" dirty="0"/>
              <a:t>Chiffrement </a:t>
            </a:r>
            <a:r>
              <a:rPr lang="fr-FR" b="1" dirty="0"/>
              <a:t>symétrique</a:t>
            </a:r>
          </a:p>
          <a:p>
            <a:pPr marL="0" indent="0">
              <a:buNone/>
            </a:pPr>
            <a:endParaRPr lang="fr-FR" b="1" dirty="0"/>
          </a:p>
          <a:p>
            <a:pPr marL="0" indent="0">
              <a:buNone/>
            </a:pPr>
            <a:r>
              <a:rPr lang="fr-FR" b="1" dirty="0"/>
              <a:t>« + » :</a:t>
            </a:r>
            <a:endParaRPr lang="fr-FR" dirty="0"/>
          </a:p>
          <a:p>
            <a:r>
              <a:rPr lang="fr-FR" b="1" dirty="0"/>
              <a:t>Peu couteux </a:t>
            </a:r>
            <a:r>
              <a:rPr lang="fr-FR" dirty="0"/>
              <a:t>en terme de calculs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b="1" dirty="0"/>
              <a:t>« - » :</a:t>
            </a:r>
          </a:p>
          <a:p>
            <a:r>
              <a:rPr lang="fr-FR" dirty="0"/>
              <a:t>Besoin d’une clef de </a:t>
            </a:r>
            <a:r>
              <a:rPr lang="fr-FR" b="1" dirty="0"/>
              <a:t>code inconnue par l’espion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41818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3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Chiffrement RSA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FB591A7-CD7E-5912-059D-B2FDD7B760CE}"/>
              </a:ext>
            </a:extLst>
          </p:cNvPr>
          <p:cNvSpPr txBox="1"/>
          <p:nvPr/>
        </p:nvSpPr>
        <p:spPr>
          <a:xfrm>
            <a:off x="5129814" y="3991749"/>
            <a:ext cx="1440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Ronald </a:t>
            </a:r>
            <a:r>
              <a:rPr lang="fr-FR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</a:t>
            </a:r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ivest</a:t>
            </a:r>
          </a:p>
        </p:txBody>
      </p:sp>
      <p:pic>
        <p:nvPicPr>
          <p:cNvPr id="7" name="Image 6" descr="Une image contenant personne, mur, homme, habits&#10;&#10;Description générée automatiquement">
            <a:extLst>
              <a:ext uri="{FF2B5EF4-FFF2-40B4-BE49-F238E27FC236}">
                <a16:creationId xmlns:a16="http://schemas.microsoft.com/office/drawing/2014/main" id="{7EBBE697-56D1-1242-3EE5-5133102B97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14" t="972" r="18467"/>
          <a:stretch/>
        </p:blipFill>
        <p:spPr>
          <a:xfrm>
            <a:off x="4490968" y="0"/>
            <a:ext cx="2716438" cy="40746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age 8" descr="Une image contenant homme, personne, verres, portant&#10;&#10;Description générée automatiquement">
            <a:extLst>
              <a:ext uri="{FF2B5EF4-FFF2-40B4-BE49-F238E27FC236}">
                <a16:creationId xmlns:a16="http://schemas.microsoft.com/office/drawing/2014/main" id="{26A42E86-58CA-56F0-0F3B-5964FD8530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6" t="8740" r="14073" b="21012"/>
          <a:stretch/>
        </p:blipFill>
        <p:spPr>
          <a:xfrm>
            <a:off x="6985042" y="0"/>
            <a:ext cx="2714661" cy="40746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 10" descr="Une image contenant personne, homme, mur, intérieur&#10;&#10;Description générée automatiquement">
            <a:extLst>
              <a:ext uri="{FF2B5EF4-FFF2-40B4-BE49-F238E27FC236}">
                <a16:creationId xmlns:a16="http://schemas.microsoft.com/office/drawing/2014/main" id="{EBF5AEE4-1829-DEC5-966F-BB93D39DF7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0" t="6745" r="530" b="7912"/>
          <a:stretch/>
        </p:blipFill>
        <p:spPr>
          <a:xfrm>
            <a:off x="9477339" y="0"/>
            <a:ext cx="2714661" cy="407465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667B5703-0F09-168E-445B-B6797F7F5A6F}"/>
              </a:ext>
            </a:extLst>
          </p:cNvPr>
          <p:cNvSpPr txBox="1"/>
          <p:nvPr/>
        </p:nvSpPr>
        <p:spPr>
          <a:xfrm>
            <a:off x="10024655" y="3991749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Leonard </a:t>
            </a:r>
            <a:r>
              <a:rPr lang="fr-FR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</a:t>
            </a:r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dleman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9CD5613-B9FA-02AF-64D2-F6883A520AE1}"/>
              </a:ext>
            </a:extLst>
          </p:cNvPr>
          <p:cNvSpPr txBox="1"/>
          <p:nvPr/>
        </p:nvSpPr>
        <p:spPr>
          <a:xfrm>
            <a:off x="7698614" y="399174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Adi </a:t>
            </a:r>
            <a:r>
              <a:rPr lang="fr-FR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</a:t>
            </a:r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hamir</a:t>
            </a:r>
          </a:p>
        </p:txBody>
      </p:sp>
    </p:spTree>
    <p:extLst>
      <p:ext uri="{BB962C8B-B14F-4D97-AF65-F5344CB8AC3E}">
        <p14:creationId xmlns:p14="http://schemas.microsoft.com/office/powerpoint/2010/main" val="2286355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257</Words>
  <Application>Microsoft Office PowerPoint</Application>
  <PresentationFormat>Grand écran</PresentationFormat>
  <Paragraphs>80</Paragraphs>
  <Slides>24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  <vt:lpstr>Envoyer un message sans connexion sécurisée</vt:lpstr>
      <vt:lpstr>Présentation PowerPoint</vt:lpstr>
      <vt:lpstr>Envoyer un message sans connexion sécurisée: Intuition</vt:lpstr>
      <vt:lpstr>Envoyer un message sans connexion sécurisée: Réalité</vt:lpstr>
      <vt:lpstr>Envoyer un message sans connexion sécurisée: Solution</vt:lpstr>
      <vt:lpstr>Envoyer un message sans connexion sécurisée: Synthèse</vt:lpstr>
      <vt:lpstr>Niveau 2</vt:lpstr>
      <vt:lpstr>Coder un message</vt:lpstr>
      <vt:lpstr>Présentation PowerPoint</vt:lpstr>
      <vt:lpstr>Présentation PowerPoint</vt:lpstr>
      <vt:lpstr>Représentation de l’encodage</vt:lpstr>
      <vt:lpstr>Présentation PowerPoint</vt:lpstr>
      <vt:lpstr>Représentation de l’encodage</vt:lpstr>
      <vt:lpstr>Principales conclusions</vt:lpstr>
      <vt:lpstr>Niveau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16</cp:revision>
  <dcterms:created xsi:type="dcterms:W3CDTF">2022-09-12T12:45:36Z</dcterms:created>
  <dcterms:modified xsi:type="dcterms:W3CDTF">2022-09-21T10:21:29Z</dcterms:modified>
</cp:coreProperties>
</file>

<file path=docProps/thumbnail.jpeg>
</file>